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2" r:id="rId5"/>
    <p:sldId id="273" r:id="rId6"/>
    <p:sldId id="257" r:id="rId7"/>
    <p:sldId id="274" r:id="rId8"/>
    <p:sldId id="275" r:id="rId9"/>
    <p:sldId id="258" r:id="rId10"/>
    <p:sldId id="259" r:id="rId11"/>
    <p:sldId id="260" r:id="rId12"/>
    <p:sldId id="261" r:id="rId13"/>
    <p:sldId id="262" r:id="rId14"/>
    <p:sldId id="264" r:id="rId15"/>
    <p:sldId id="263" r:id="rId16"/>
    <p:sldId id="265" r:id="rId17"/>
    <p:sldId id="266" r:id="rId18"/>
    <p:sldId id="267" r:id="rId19"/>
    <p:sldId id="271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0F2"/>
    <a:srgbClr val="E9B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B1BE"/>
            </a:gs>
            <a:gs pos="7000">
              <a:srgbClr val="FAF0F2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Кинематика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вращательного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движения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9" y="11266"/>
            <a:ext cx="8928992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Равномерное движение по окружности</a:t>
            </a:r>
            <a:endParaRPr lang="ru-RU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5"/>
            <a:ext cx="8496944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При равномерном движении по окружности модули линейной и угловой скоростей не меняются.</a:t>
            </a:r>
          </a:p>
          <a:p>
            <a:pPr marL="0" indent="0">
              <a:buNone/>
            </a:pP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623" y="2890391"/>
            <a:ext cx="2247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i="1" dirty="0">
                <a:solidFill>
                  <a:schemeClr val="bg2">
                    <a:lumMod val="25000"/>
                  </a:schemeClr>
                </a:solidFill>
              </a:rPr>
              <a:t>υ</a:t>
            </a:r>
            <a:r>
              <a:rPr lang="ru-RU" sz="40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= </a:t>
            </a:r>
            <a:r>
              <a:rPr lang="en-US" sz="4000" i="1" dirty="0" err="1" smtClean="0">
                <a:solidFill>
                  <a:schemeClr val="bg2">
                    <a:lumMod val="25000"/>
                  </a:schemeClr>
                </a:solidFill>
              </a:rPr>
              <a:t>const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221088"/>
            <a:ext cx="2343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i="1" dirty="0">
                <a:solidFill>
                  <a:schemeClr val="bg2">
                    <a:lumMod val="25000"/>
                  </a:schemeClr>
                </a:solidFill>
              </a:rPr>
              <a:t>ω</a:t>
            </a:r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4000" i="1" dirty="0" err="1" smtClean="0">
                <a:solidFill>
                  <a:schemeClr val="bg2">
                    <a:lumMod val="25000"/>
                  </a:schemeClr>
                </a:solidFill>
              </a:rPr>
              <a:t>const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3508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вектора скорости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220072" y="1448666"/>
            <a:ext cx="3384376" cy="338437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912260" y="1844824"/>
            <a:ext cx="1116124" cy="12960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5796136" y="1844824"/>
            <a:ext cx="1116124" cy="13115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796136" y="1844824"/>
            <a:ext cx="22322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07671" y="1988840"/>
                <a:ext cx="409177" cy="647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ru-RU" sz="320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671" y="1988840"/>
                <a:ext cx="409177" cy="6478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 flipV="1">
            <a:off x="6912259" y="1628800"/>
            <a:ext cx="756085" cy="15120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6156177" y="1628800"/>
            <a:ext cx="756083" cy="1455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6128558" y="1628800"/>
            <a:ext cx="153978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919040" y="1448666"/>
            <a:ext cx="371261" cy="16201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6534218" y="1448666"/>
            <a:ext cx="359924" cy="16349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6546914" y="1448666"/>
            <a:ext cx="7560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23528" y="1110343"/>
                <a:ext cx="3020892" cy="1148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4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l-GR" sz="4000" i="1">
                                <a:latin typeface="Cambria Math"/>
                              </a:rPr>
                              <m:t>𝜐</m:t>
                            </m:r>
                          </m:e>
                        </m:acc>
                      </m:e>
                      <m:sub>
                        <m:r>
                          <a:rPr lang="ru-RU" sz="4000" i="1">
                            <a:latin typeface="Cambria Math"/>
                          </a:rPr>
                          <m:t>мгн</m:t>
                        </m:r>
                      </m:sub>
                    </m:sSub>
                  </m:oMath>
                </a14:m>
                <a:r>
                  <a:rPr lang="ru-RU" sz="4000" i="1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dirty="0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 dirty="0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 i="0" dirty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4000" i="1" dirty="0">
                                <a:latin typeface="Cambria Math"/>
                              </a:rPr>
                              <m:t>𝑑𝑡</m:t>
                            </m:r>
                            <m:r>
                              <a:rPr lang="en-US" sz="4000" i="1" dirty="0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4000" b="0" i="1" dirty="0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ru-RU" sz="4000" i="1" dirty="0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ru-RU" sz="4000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000" i="1" dirty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sz="4000" b="0" i="1" dirty="0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</m:acc>
                          </m:num>
                          <m:den>
                            <m:r>
                              <a:rPr lang="en-US" sz="4000" i="1" dirty="0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e>
                    </m:func>
                  </m:oMath>
                </a14:m>
                <a:endParaRPr lang="ru-RU" sz="4000" i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10343"/>
                <a:ext cx="3020892" cy="1148391"/>
              </a:xfrm>
              <a:prstGeom prst="rect">
                <a:avLst/>
              </a:prstGeom>
              <a:blipFill rotWithShape="1">
                <a:blip r:embed="rId3"/>
                <a:stretch>
                  <a:fillRect b="-4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 стрелкой 39"/>
          <p:cNvCxnSpPr/>
          <p:nvPr/>
        </p:nvCxnSpPr>
        <p:spPr>
          <a:xfrm>
            <a:off x="6749667" y="4833042"/>
            <a:ext cx="138627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15239" y="817955"/>
                <a:ext cx="10040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3200" i="1">
                                  <a:latin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3200" i="1">
                                  <a:latin typeface="Cambria Math"/>
                                </a:rPr>
                                <m:t>мгн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3200" i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239" y="817955"/>
                <a:ext cx="100405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35271" y="4879588"/>
            <a:ext cx="9008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Вектор скорости при </a:t>
            </a:r>
            <a:r>
              <a:rPr lang="ru-RU" sz="2800" i="1" dirty="0" smtClean="0">
                <a:solidFill>
                  <a:srgbClr val="FF0000"/>
                </a:solidFill>
              </a:rPr>
              <a:t>равномерном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движении по окружности постоянно меняет свое направление, поэтому можно утверждать, что равномерное движение по окружности  является </a:t>
            </a:r>
            <a:r>
              <a:rPr lang="ru-RU" sz="2800" i="1" dirty="0" smtClean="0">
                <a:solidFill>
                  <a:srgbClr val="FF0000"/>
                </a:solidFill>
              </a:rPr>
              <a:t>неравномерным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8993" y="2485749"/>
            <a:ext cx="55078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Вектор мгновенной скорости всегда направлен по касательной к окружности.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5220072" y="3140854"/>
            <a:ext cx="0" cy="12961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5796136" y="1466151"/>
            <a:ext cx="136815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8632932" y="2132856"/>
            <a:ext cx="0" cy="12498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4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3" grpId="0"/>
      <p:bldP spid="38" grpId="0"/>
      <p:bldP spid="43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63" y="116632"/>
            <a:ext cx="9252520" cy="63408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Ускорение при движении по окружности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58932" y="1448666"/>
            <a:ext cx="3384376" cy="338437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6336196" y="1192770"/>
            <a:ext cx="1440160" cy="2879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36196" y="813509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А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47268" y="693350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268" y="693350"/>
                <a:ext cx="57606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877860" y="132160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>
                    <a:lumMod val="25000"/>
                  </a:schemeClr>
                </a:solidFill>
              </a:rPr>
              <a:t>B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702032" y="1738956"/>
            <a:ext cx="1287760" cy="7349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2" y="893404"/>
            <a:ext cx="4879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Точка, совершая равномерное движение по окружности, перемещается из точки А в точку В, расположенные очень близко друг к другу.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55276" y="1448666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276" y="1448666"/>
                <a:ext cx="57606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9512" y="2910824"/>
                <a:ext cx="4464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- </a:t>
                </a:r>
                <a:r>
                  <a:rPr lang="ru-RU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начальная скорость</a:t>
                </a:r>
                <a:endParaRPr lang="ru-RU" sz="24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10824"/>
                <a:ext cx="4464496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4257" y="3573016"/>
                <a:ext cx="42484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ru-RU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 - </a:t>
                </a:r>
                <a:r>
                  <a:rPr lang="ru-RU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конечная скорость</a:t>
                </a:r>
                <a:endParaRPr lang="ru-RU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57" y="3573016"/>
                <a:ext cx="4248472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 flipV="1">
            <a:off x="6660232" y="1738956"/>
            <a:ext cx="1116124" cy="14093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6392907" y="1480688"/>
            <a:ext cx="267325" cy="16601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54237" y="2962652"/>
            <a:ext cx="37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bg2">
                    <a:lumMod val="25000"/>
                  </a:schemeClr>
                </a:solidFill>
              </a:rPr>
              <a:t>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8402" y="4139682"/>
                <a:ext cx="3816424" cy="1360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4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ru-RU" sz="540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  <m:sSub>
                          <m:sSubPr>
                            <m:ctrlPr>
                              <a:rPr lang="en-US" sz="400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sz="40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5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en-US" sz="4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4000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02" y="4139682"/>
                <a:ext cx="3816424" cy="1360244"/>
              </a:xfrm>
              <a:prstGeom prst="rect">
                <a:avLst/>
              </a:prstGeom>
              <a:blipFill rotWithShape="1">
                <a:blip r:embed="rId6"/>
                <a:stretch>
                  <a:fillRect b="-1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2269" y="5339826"/>
                <a:ext cx="38164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4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ea typeface="Cambria Math"/>
                      </a:rPr>
                      <m:t>↑↑</m:t>
                    </m:r>
                    <m:r>
                      <a:rPr lang="en-US" sz="4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</a:rPr>
                      <m:t>∆</m:t>
                    </m:r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endParaRPr lang="ru-RU" sz="4000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9" y="5339826"/>
                <a:ext cx="3816424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 стрелкой 27"/>
          <p:cNvCxnSpPr/>
          <p:nvPr/>
        </p:nvCxnSpPr>
        <p:spPr>
          <a:xfrm>
            <a:off x="6335572" y="1477346"/>
            <a:ext cx="1287760" cy="7349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7623332" y="1192770"/>
            <a:ext cx="153024" cy="101953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730888" y="1321604"/>
                <a:ext cx="10828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en-US" sz="3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ru-RU" sz="3200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888" y="1321604"/>
                <a:ext cx="1082824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03848" y="4953430"/>
                <a:ext cx="578594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200" dirty="0" smtClean="0">
                    <a:solidFill>
                      <a:schemeClr val="bg2">
                        <a:lumMod val="25000"/>
                      </a:schemeClr>
                    </a:solidFill>
                  </a:rPr>
                  <a:t>При условии, что А и В очень близки друг к другу вектор </a:t>
                </a:r>
                <a14:m>
                  <m:oMath xmlns:m="http://schemas.openxmlformats.org/officeDocument/2006/math">
                    <m:r>
                      <a:rPr lang="ru-RU" sz="220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</a:rPr>
                      <m:t>∆</m:t>
                    </m:r>
                    <m:acc>
                      <m:accPr>
                        <m:chr m:val="⃗"/>
                        <m:ctrlPr>
                          <a:rPr lang="ru-RU" sz="22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ru-RU" sz="2200" dirty="0" smtClean="0">
                    <a:solidFill>
                      <a:schemeClr val="bg2">
                        <a:lumMod val="25000"/>
                      </a:schemeClr>
                    </a:solidFill>
                  </a:rPr>
                  <a:t>будет направлен к центру окружности.</a:t>
                </a:r>
                <a:endParaRPr lang="en-US" sz="2200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953430"/>
                <a:ext cx="5785944" cy="1107996"/>
              </a:xfrm>
              <a:prstGeom prst="rect">
                <a:avLst/>
              </a:prstGeom>
              <a:blipFill rotWithShape="1">
                <a:blip r:embed="rId9"/>
                <a:stretch>
                  <a:fillRect l="-1370" t="-3315" r="-527" b="-104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37009" y="6047712"/>
                <a:ext cx="85351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4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−центростремительное ускорение</m:t>
                    </m:r>
                  </m:oMath>
                </a14:m>
                <a:endParaRPr lang="ru-RU" sz="2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09" y="6047712"/>
                <a:ext cx="8535123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45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  <p:bldP spid="9" grpId="0"/>
      <p:bldP spid="10" grpId="0"/>
      <p:bldP spid="14" grpId="0"/>
      <p:bldP spid="15" grpId="0"/>
      <p:bldP spid="16" grpId="0"/>
      <p:bldP spid="24" grpId="0"/>
      <p:bldP spid="25" grpId="0"/>
      <p:bldP spid="26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ass-fizika.narod.ru/9_class/16/UC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2334"/>
            <a:ext cx="5256584" cy="528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1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058932" y="1448666"/>
            <a:ext cx="3384376" cy="338437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6336196" y="1192770"/>
            <a:ext cx="1440160" cy="2879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36196" y="813509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А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47268" y="693350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268" y="693350"/>
                <a:ext cx="57606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795236" y="144866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>
                    <a:lumMod val="25000"/>
                  </a:schemeClr>
                </a:solidFill>
              </a:rPr>
              <a:t>B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512" y="893404"/>
                <a:ext cx="4879420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Рассмотрим два треугольника:</a:t>
                </a:r>
              </a:p>
              <a:p>
                <a:r>
                  <a:rPr lang="en-US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∆</a:t>
                </a:r>
                <a:r>
                  <a:rPr lang="ru-RU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АОВ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</m:e>
                    </m:acc>
                    <m:r>
                      <m:rPr>
                        <m:nor/>
                      </m:rPr>
                      <a: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m:t>∆</m:t>
                    </m:r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r>
                  <a:rPr lang="ru-RU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Они подобны по признакам: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ru-RU" sz="2200" dirty="0" smtClean="0">
                    <a:solidFill>
                      <a:schemeClr val="bg2">
                        <a:lumMod val="25000"/>
                      </a:schemeClr>
                    </a:solidFill>
                  </a:rPr>
                  <a:t>Равнобедренные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ru-RU" sz="2200" dirty="0" smtClean="0">
                    <a:solidFill>
                      <a:schemeClr val="bg2">
                        <a:lumMod val="25000"/>
                      </a:schemeClr>
                    </a:solidFill>
                  </a:rPr>
                  <a:t>Углы при вершинах равны, так как расположены между взаимно перпендикулярными прямыми.</a:t>
                </a:r>
                <a:endParaRPr lang="en-US" sz="2200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93404"/>
                <a:ext cx="4879420" cy="2893100"/>
              </a:xfrm>
              <a:prstGeom prst="rect">
                <a:avLst/>
              </a:prstGeom>
              <a:blipFill rotWithShape="1">
                <a:blip r:embed="rId3"/>
                <a:stretch>
                  <a:fillRect l="-1873" t="-1688" b="-33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12561" y="1838763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561" y="1838763"/>
                <a:ext cx="57606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 flipV="1">
            <a:off x="6660232" y="1738956"/>
            <a:ext cx="1116124" cy="14093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6392907" y="1480688"/>
            <a:ext cx="267325" cy="16601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54237" y="2962652"/>
            <a:ext cx="37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bg2">
                    <a:lumMod val="25000"/>
                  </a:schemeClr>
                </a:solidFill>
              </a:rPr>
              <a:t>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5845" y="3645024"/>
                <a:ext cx="3816424" cy="102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00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  <m:t>∆</m:t>
                            </m:r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ru-RU" sz="4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АВ</m:t>
                        </m:r>
                      </m:den>
                    </m:f>
                  </m:oMath>
                </a14:m>
                <a:r>
                  <a:rPr lang="ru-RU" sz="4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=</a:t>
                </a:r>
                <a:r>
                  <a:rPr lang="en-US" sz="400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00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0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n-US" sz="4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ru-RU" sz="4000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45" y="3645024"/>
                <a:ext cx="3816424" cy="1029000"/>
              </a:xfrm>
              <a:prstGeom prst="rect">
                <a:avLst/>
              </a:prstGeom>
              <a:blipFill rotWithShape="1">
                <a:blip r:embed="rId5"/>
                <a:stretch>
                  <a:fillRect b="-10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 стрелкой 27"/>
          <p:cNvCxnSpPr/>
          <p:nvPr/>
        </p:nvCxnSpPr>
        <p:spPr>
          <a:xfrm>
            <a:off x="6335572" y="1477346"/>
            <a:ext cx="1287760" cy="7349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7623332" y="1192770"/>
            <a:ext cx="153024" cy="101953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730888" y="1321604"/>
                <a:ext cx="10828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en-US" sz="3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ru-RU" sz="3200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888" y="1321604"/>
                <a:ext cx="1082824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55429" y="4798976"/>
            <a:ext cx="8822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При условии, что А и В очень близки друг к другу хорда АВ практически равна дуге АВ, которая равна пути.</a:t>
            </a:r>
            <a:endParaRPr lang="en-US" sz="22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-324544" y="116632"/>
            <a:ext cx="9468544" cy="63408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центростремительного ускорения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392907" y="1480688"/>
            <a:ext cx="1383449" cy="2582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 rot="19602724">
            <a:off x="6361025" y="2461846"/>
            <a:ext cx="748363" cy="661816"/>
          </a:xfrm>
          <a:prstGeom prst="arc">
            <a:avLst>
              <a:gd name="adj1" fmla="val 16200000"/>
              <a:gd name="adj2" fmla="val 3581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3220872">
            <a:off x="6334935" y="1191572"/>
            <a:ext cx="748363" cy="661816"/>
          </a:xfrm>
          <a:prstGeom prst="arc">
            <a:avLst>
              <a:gd name="adj1" fmla="val 16200000"/>
              <a:gd name="adj2" fmla="val 3581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935377" y="218201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</a:rPr>
              <a:t>R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79512" y="5568417"/>
                <a:ext cx="2160240" cy="102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00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  <m:t>∆</m:t>
                            </m:r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n-US" sz="4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4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4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ru-RU" sz="4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=</a:t>
                </a:r>
                <a:r>
                  <a:rPr lang="en-US" sz="400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00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0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n-US" sz="4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ru-RU" sz="4000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568417"/>
                <a:ext cx="2160240" cy="1029000"/>
              </a:xfrm>
              <a:prstGeom prst="rect">
                <a:avLst/>
              </a:prstGeom>
              <a:blipFill rotWithShape="1">
                <a:blip r:embed="rId7"/>
                <a:stretch>
                  <a:fillRect b="-10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41103" y="5509668"/>
                <a:ext cx="2025675" cy="1049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00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  <m:t>∆</m:t>
                            </m:r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n-US" sz="4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ru-RU" sz="4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=</a:t>
                </a:r>
                <a:r>
                  <a:rPr lang="en-US" sz="400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ru-RU" sz="4000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103" y="5509668"/>
                <a:ext cx="2025675" cy="1049262"/>
              </a:xfrm>
              <a:prstGeom prst="rect">
                <a:avLst/>
              </a:prstGeom>
              <a:blipFill rotWithShape="1">
                <a:blip r:embed="rId8"/>
                <a:stretch>
                  <a:fillRect b="-10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426595" y="5509668"/>
                <a:ext cx="2025675" cy="1049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4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ц.с.</m:t>
                        </m:r>
                      </m:sub>
                    </m:sSub>
                  </m:oMath>
                </a14:m>
                <a:r>
                  <a:rPr lang="ru-RU" sz="4000" i="1" dirty="0" smtClean="0">
                    <a:solidFill>
                      <a:srgbClr val="C00000"/>
                    </a:solidFill>
                  </a:rPr>
                  <a:t>=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ru-RU" sz="4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595" y="5509668"/>
                <a:ext cx="2025675" cy="1049262"/>
              </a:xfrm>
              <a:prstGeom prst="rect">
                <a:avLst/>
              </a:prstGeom>
              <a:blipFill rotWithShape="1">
                <a:blip r:embed="rId9"/>
                <a:stretch>
                  <a:fillRect b="-110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97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12" grpId="0" animBg="1"/>
      <p:bldP spid="29" grpId="0" animBg="1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548680"/>
                <a:ext cx="8424936" cy="1418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4000" i="1" dirty="0" smtClean="0">
                    <a:solidFill>
                      <a:srgbClr val="C00000"/>
                    </a:solidFill>
                  </a:rPr>
                  <a:t>=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ru-RU" sz="4000" i="1" dirty="0" smtClean="0">
                    <a:solidFill>
                      <a:srgbClr val="C00000"/>
                    </a:solidFill>
                  </a:rPr>
                  <a:t> - </a:t>
                </a:r>
                <a:r>
                  <a:rPr lang="ru-RU" sz="24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центростремительное или нормальное ускорение </a:t>
                </a:r>
                <a:r>
                  <a:rPr lang="ru-RU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отвечает за изменение направления  скорости.</a:t>
                </a:r>
                <a:endParaRPr lang="ru-RU" sz="4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48680"/>
                <a:ext cx="8424936" cy="1418593"/>
              </a:xfrm>
              <a:prstGeom prst="rect">
                <a:avLst/>
              </a:prstGeom>
              <a:blipFill rotWithShape="1">
                <a:blip r:embed="rId2"/>
                <a:stretch>
                  <a:fillRect l="-1158" r="-868" b="-9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251520" y="228659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Если тело движется по окружности неравномерно, то появляется также 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касательная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 (или 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тангенциальная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) составляющая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ускорения, отвечающее за изменение модуля скорости.  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95536" y="4077072"/>
                <a:ext cx="7344816" cy="826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l-GR" sz="36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ru-RU" sz="3600" i="1" dirty="0">
                    <a:solidFill>
                      <a:srgbClr val="C00000"/>
                    </a:solidFill>
                  </a:rPr>
                  <a:t>=</a:t>
                </a:r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∆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ru-RU" sz="36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36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- </a:t>
                </a:r>
                <a:r>
                  <a:rPr lang="ru-RU" sz="24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тангенциальное ускорение</a:t>
                </a:r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77072"/>
                <a:ext cx="7344816" cy="826573"/>
              </a:xfrm>
              <a:prstGeom prst="rect">
                <a:avLst/>
              </a:prstGeom>
              <a:blipFill rotWithShape="1">
                <a:blip r:embed="rId3"/>
                <a:stretch>
                  <a:fillRect t="-1481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3568" y="5805264"/>
                <a:ext cx="4248472" cy="912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i="1" dirty="0" smtClean="0">
                    <a:solidFill>
                      <a:srgbClr val="C00000"/>
                    </a:solidFill>
                  </a:rPr>
                  <a:t>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4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  <m:sup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4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l-GR" sz="4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𝜏</m:t>
                                </m:r>
                              </m:sub>
                            </m:sSub>
                          </m:e>
                          <m:sup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400" i="1" dirty="0" smtClean="0">
                    <a:solidFill>
                      <a:srgbClr val="C00000"/>
                    </a:solidFill>
                  </a:rPr>
                  <a:t> </a:t>
                </a:r>
                <a:endParaRPr lang="ru-RU" sz="44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05264"/>
                <a:ext cx="4248472" cy="912237"/>
              </a:xfrm>
              <a:prstGeom prst="rect">
                <a:avLst/>
              </a:prstGeom>
              <a:blipFill rotWithShape="1">
                <a:blip r:embed="rId4"/>
                <a:stretch>
                  <a:fillRect l="-5739" t="-667" b="-2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5146" y="5035823"/>
                <a:ext cx="42484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4400" i="1" dirty="0">
                            <a:solidFill>
                              <a:srgbClr val="C00000"/>
                            </a:solidFill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4400" i="1" dirty="0" smtClean="0">
                    <a:solidFill>
                      <a:srgbClr val="C00000"/>
                    </a:solidFill>
                  </a:rPr>
                  <a:t> 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US" sz="4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l-GR" sz="4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</m:e>
                    </m:acc>
                  </m:oMath>
                </a14:m>
                <a:endParaRPr lang="ru-RU" sz="44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46" y="5035823"/>
                <a:ext cx="4248472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Составляющие ускорен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" y="137801"/>
            <a:ext cx="9065539" cy="483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5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324544" y="116632"/>
            <a:ext cx="9468544" cy="63408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Уравнение движения тела по окружности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58932" y="1448666"/>
            <a:ext cx="3384376" cy="338437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751120" y="836712"/>
            <a:ext cx="0" cy="4320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88024" y="3116446"/>
            <a:ext cx="42119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59179" y="69269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2">
                    <a:lumMod val="25000"/>
                  </a:schemeClr>
                </a:solidFill>
              </a:rPr>
              <a:t>y</a:t>
            </a:r>
            <a:endParaRPr lang="ru-RU" sz="3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12581" y="314629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2">
                    <a:lumMod val="25000"/>
                  </a:schemeClr>
                </a:solidFill>
              </a:rPr>
              <a:t>x</a:t>
            </a:r>
            <a:endParaRPr lang="ru-RU" sz="3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799637" y="18192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083268" y="1277471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</a:rPr>
              <a:t>М</a:t>
            </a:r>
            <a:endParaRPr lang="ru-RU" sz="3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6981743" y="1245268"/>
            <a:ext cx="923381" cy="6098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31299" y="927738"/>
                <a:ext cx="5760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299" y="927738"/>
                <a:ext cx="576064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Дуга 23"/>
          <p:cNvSpPr/>
          <p:nvPr/>
        </p:nvSpPr>
        <p:spPr>
          <a:xfrm rot="625478">
            <a:off x="6705142" y="2666044"/>
            <a:ext cx="748363" cy="661816"/>
          </a:xfrm>
          <a:prstGeom prst="arc">
            <a:avLst>
              <a:gd name="adj1" fmla="val 16200000"/>
              <a:gd name="adj2" fmla="val 3581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377601" y="2412177"/>
            <a:ext cx="467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i="1" dirty="0" smtClean="0">
                <a:solidFill>
                  <a:schemeClr val="bg2">
                    <a:lumMod val="25000"/>
                  </a:schemeClr>
                </a:solidFill>
              </a:rPr>
              <a:t>φ</a:t>
            </a:r>
            <a:endParaRPr lang="ru-RU" sz="3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7872624" y="1935398"/>
            <a:ext cx="0" cy="119864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751120" y="1862246"/>
            <a:ext cx="1094074" cy="2508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565840" y="3146293"/>
                <a:ext cx="6785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840" y="3146293"/>
                <a:ext cx="67856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280014" y="1569858"/>
            <a:ext cx="678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y</a:t>
            </a:r>
            <a:endParaRPr lang="ru-RU" sz="3200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67544" y="1104402"/>
            <a:ext cx="235192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/>
              <a:t>x = r </a:t>
            </a:r>
            <a:r>
              <a:rPr lang="en-US" sz="3600" i="1" dirty="0" err="1"/>
              <a:t>cos</a:t>
            </a:r>
            <a:r>
              <a:rPr lang="en-US" sz="3600" i="1" dirty="0"/>
              <a:t> </a:t>
            </a:r>
            <a:r>
              <a:rPr lang="el-GR" sz="3600" i="1" dirty="0">
                <a:solidFill>
                  <a:schemeClr val="bg2">
                    <a:lumMod val="25000"/>
                  </a:schemeClr>
                </a:solidFill>
              </a:rPr>
              <a:t>φ</a:t>
            </a:r>
            <a:endParaRPr lang="ru-RU" sz="3600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3600" i="1" dirty="0" smtClean="0"/>
          </a:p>
          <a:p>
            <a:r>
              <a:rPr lang="en-US" sz="3600" i="1" dirty="0" smtClean="0"/>
              <a:t>y </a:t>
            </a:r>
            <a:r>
              <a:rPr lang="en-US" sz="3600" i="1" dirty="0"/>
              <a:t>= r sin </a:t>
            </a:r>
            <a:r>
              <a:rPr lang="el-GR" sz="3600" i="1" dirty="0">
                <a:solidFill>
                  <a:schemeClr val="bg2">
                    <a:lumMod val="25000"/>
                  </a:schemeClr>
                </a:solidFill>
              </a:rPr>
              <a:t>φ</a:t>
            </a:r>
            <a:endParaRPr lang="ru-RU" sz="3600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3600" i="1" dirty="0"/>
          </a:p>
        </p:txBody>
      </p:sp>
      <p:cxnSp>
        <p:nvCxnSpPr>
          <p:cNvPr id="35" name="Прямая со стрелкой 34"/>
          <p:cNvCxnSpPr>
            <a:endCxn id="13" idx="0"/>
          </p:cNvCxnSpPr>
          <p:nvPr/>
        </p:nvCxnSpPr>
        <p:spPr>
          <a:xfrm flipV="1">
            <a:off x="6751120" y="1819284"/>
            <a:ext cx="1120525" cy="12971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732240" y="1935398"/>
                <a:ext cx="5760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1935398"/>
                <a:ext cx="576064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Заголовок 1"/>
          <p:cNvSpPr txBox="1">
            <a:spLocks/>
          </p:cNvSpPr>
          <p:nvPr/>
        </p:nvSpPr>
        <p:spPr>
          <a:xfrm>
            <a:off x="179512" y="3064255"/>
            <a:ext cx="39604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467544" y="4005064"/>
            <a:ext cx="0" cy="26083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79512" y="5517232"/>
            <a:ext cx="58326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11560" y="384321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2">
                    <a:lumMod val="25000"/>
                  </a:schemeClr>
                </a:solidFill>
              </a:rPr>
              <a:t>x</a:t>
            </a:r>
            <a:endParaRPr lang="ru-RU" sz="3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44434" y="556274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2">
                    <a:lumMod val="25000"/>
                  </a:schemeClr>
                </a:solidFill>
              </a:rPr>
              <a:t>t</a:t>
            </a:r>
            <a:endParaRPr lang="ru-RU" sz="3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23528" y="4619453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20017" y="638132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-64818" y="4327065"/>
                <a:ext cx="4886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818" y="4327065"/>
                <a:ext cx="48866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0" y="6028615"/>
                <a:ext cx="5431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-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𝑟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28615"/>
                <a:ext cx="543162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8090"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единительная линия 52"/>
          <p:cNvCxnSpPr/>
          <p:nvPr/>
        </p:nvCxnSpPr>
        <p:spPr>
          <a:xfrm flipV="1">
            <a:off x="2627784" y="5380095"/>
            <a:ext cx="0" cy="274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2335033" y="5725495"/>
                <a:ext cx="66909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033" y="5725495"/>
                <a:ext cx="669094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Прямая соединительная линия 57"/>
          <p:cNvCxnSpPr/>
          <p:nvPr/>
        </p:nvCxnSpPr>
        <p:spPr>
          <a:xfrm flipV="1">
            <a:off x="4788024" y="5357500"/>
            <a:ext cx="0" cy="274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4399678" y="5725495"/>
                <a:ext cx="5367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678" y="5725495"/>
                <a:ext cx="536749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" name="Полилиния 1024"/>
          <p:cNvSpPr/>
          <p:nvPr/>
        </p:nvSpPr>
        <p:spPr>
          <a:xfrm>
            <a:off x="471055" y="4627418"/>
            <a:ext cx="2161309" cy="886691"/>
          </a:xfrm>
          <a:custGeom>
            <a:avLst/>
            <a:gdLst>
              <a:gd name="connsiteX0" fmla="*/ 0 w 2161309"/>
              <a:gd name="connsiteY0" fmla="*/ 886691 h 886691"/>
              <a:gd name="connsiteX1" fmla="*/ 1080654 w 2161309"/>
              <a:gd name="connsiteY1" fmla="*/ 0 h 886691"/>
              <a:gd name="connsiteX2" fmla="*/ 2161309 w 2161309"/>
              <a:gd name="connsiteY2" fmla="*/ 886691 h 886691"/>
              <a:gd name="connsiteX3" fmla="*/ 2161309 w 2161309"/>
              <a:gd name="connsiteY3" fmla="*/ 886691 h 8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1309" h="886691">
                <a:moveTo>
                  <a:pt x="0" y="886691"/>
                </a:moveTo>
                <a:cubicBezTo>
                  <a:pt x="360218" y="443345"/>
                  <a:pt x="720436" y="0"/>
                  <a:pt x="1080654" y="0"/>
                </a:cubicBezTo>
                <a:cubicBezTo>
                  <a:pt x="1440872" y="0"/>
                  <a:pt x="2161309" y="886691"/>
                  <a:pt x="2161309" y="886691"/>
                </a:cubicBezTo>
                <a:lnTo>
                  <a:pt x="2161309" y="886691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10800000">
            <a:off x="2632364" y="5494637"/>
            <a:ext cx="2161309" cy="886691"/>
          </a:xfrm>
          <a:custGeom>
            <a:avLst/>
            <a:gdLst>
              <a:gd name="connsiteX0" fmla="*/ 0 w 2161309"/>
              <a:gd name="connsiteY0" fmla="*/ 886691 h 886691"/>
              <a:gd name="connsiteX1" fmla="*/ 1080654 w 2161309"/>
              <a:gd name="connsiteY1" fmla="*/ 0 h 886691"/>
              <a:gd name="connsiteX2" fmla="*/ 2161309 w 2161309"/>
              <a:gd name="connsiteY2" fmla="*/ 886691 h 886691"/>
              <a:gd name="connsiteX3" fmla="*/ 2161309 w 2161309"/>
              <a:gd name="connsiteY3" fmla="*/ 886691 h 8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1309" h="886691">
                <a:moveTo>
                  <a:pt x="0" y="886691"/>
                </a:moveTo>
                <a:cubicBezTo>
                  <a:pt x="360218" y="443345"/>
                  <a:pt x="720436" y="0"/>
                  <a:pt x="1080654" y="0"/>
                </a:cubicBezTo>
                <a:cubicBezTo>
                  <a:pt x="1440872" y="0"/>
                  <a:pt x="2161309" y="886691"/>
                  <a:pt x="2161309" y="886691"/>
                </a:cubicBezTo>
                <a:lnTo>
                  <a:pt x="2161309" y="886691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6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2" grpId="0"/>
      <p:bldP spid="14" grpId="0"/>
      <p:bldP spid="13" grpId="0" animBg="1"/>
      <p:bldP spid="16" grpId="0"/>
      <p:bldP spid="20" grpId="0"/>
      <p:bldP spid="24" grpId="0" animBg="1"/>
      <p:bldP spid="25" grpId="0"/>
      <p:bldP spid="30" grpId="0"/>
      <p:bldP spid="32" grpId="0"/>
      <p:bldP spid="37" grpId="0"/>
      <p:bldP spid="40" grpId="0"/>
      <p:bldP spid="46" grpId="0"/>
      <p:bldP spid="47" grpId="0"/>
      <p:bldP spid="48" grpId="0"/>
      <p:bldP spid="52" grpId="0"/>
      <p:bldP spid="57" grpId="0"/>
      <p:bldP spid="59" grpId="0"/>
      <p:bldP spid="1025" grpId="0" animBg="1"/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Вращательное движение абсолютно твердого тела вокруг неподвижной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61926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При вращательном движении абсолютно твердого тела вокруг неподвижной оси за промежуток времени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</a:rPr>
              <a:t>∆t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sz="2400" i="1" dirty="0">
                <a:solidFill>
                  <a:srgbClr val="C00000"/>
                </a:solidFill>
              </a:rPr>
              <a:t>углы поворота радиус-векторов различных точек тела одинаковы.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2377802" cy="35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581128"/>
            <a:ext cx="8570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</a:rPr>
              <a:t>Линейная скорость υ 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какой-либо точки абсолютно твердого тела пропорционально расстоянию R точки от оси вращения: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5641395"/>
                <a:ext cx="8352928" cy="1002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4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υ</a:t>
                </a:r>
                <a:r>
                  <a:rPr lang="ru-RU" sz="4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n-US" sz="4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40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m:t>2</m:t>
                        </m:r>
                        <m:r>
                          <a:rPr lang="ru-RU" sz="40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sz="4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endParaRPr lang="ru-RU" sz="4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641395"/>
                <a:ext cx="8352928" cy="1002775"/>
              </a:xfrm>
              <a:prstGeom prst="rect">
                <a:avLst/>
              </a:prstGeom>
              <a:blipFill rotWithShape="1">
                <a:blip r:embed="rId3"/>
                <a:stretch>
                  <a:fillRect l="-2555" b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27080" y="3068960"/>
            <a:ext cx="6217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Угол поворота </a:t>
            </a:r>
            <a:r>
              <a:rPr lang="ru-RU" sz="2400" i="1" dirty="0">
                <a:solidFill>
                  <a:srgbClr val="C00000"/>
                </a:solidFill>
              </a:rPr>
              <a:t>∆φ</a:t>
            </a:r>
            <a:r>
              <a:rPr lang="ru-RU" sz="2400" dirty="0"/>
              <a:t>, средняя </a:t>
            </a:r>
            <a:r>
              <a:rPr lang="ru-RU" sz="2400" i="1" dirty="0" err="1">
                <a:solidFill>
                  <a:srgbClr val="C00000"/>
                </a:solidFill>
              </a:rPr>
              <a:t>ω</a:t>
            </a:r>
            <a:r>
              <a:rPr lang="ru-RU" sz="2400" i="1" baseline="-25000" dirty="0" err="1">
                <a:solidFill>
                  <a:srgbClr val="C00000"/>
                </a:solidFill>
              </a:rPr>
              <a:t>cp</a:t>
            </a:r>
            <a:r>
              <a:rPr lang="ru-RU" sz="2400" i="1" dirty="0">
                <a:solidFill>
                  <a:srgbClr val="C00000"/>
                </a:solidFill>
              </a:rPr>
              <a:t> </a:t>
            </a:r>
            <a:r>
              <a:rPr lang="ru-RU" sz="2400" dirty="0"/>
              <a:t>и мгновенная</a:t>
            </a:r>
            <a:r>
              <a:rPr lang="ru-RU" sz="2400" i="1" dirty="0">
                <a:solidFill>
                  <a:srgbClr val="C00000"/>
                </a:solidFill>
              </a:rPr>
              <a:t> ω </a:t>
            </a:r>
            <a:r>
              <a:rPr lang="ru-RU" sz="2400" dirty="0"/>
              <a:t>угловые скорости характеризуют вращательное движение всего абсолютно твердого тела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20676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88640"/>
                <a:ext cx="8856984" cy="561662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При равномерном вращательном движении абсолютно твердого тела  </a:t>
                </a:r>
                <a:endParaRPr lang="en-US" sz="2400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ru-RU" i="1" dirty="0" smtClean="0">
                    <a:solidFill>
                      <a:srgbClr val="C00000"/>
                    </a:solidFill>
                  </a:rPr>
                  <a:t>∆</a:t>
                </a:r>
                <a:r>
                  <a:rPr lang="ru-RU" i="1" dirty="0">
                    <a:solidFill>
                      <a:srgbClr val="C00000"/>
                    </a:solidFill>
                  </a:rPr>
                  <a:t>φ = </a:t>
                </a:r>
                <a:r>
                  <a:rPr lang="ru-RU" i="1" dirty="0" err="1">
                    <a:solidFill>
                      <a:srgbClr val="C00000"/>
                    </a:solidFill>
                  </a:rPr>
                  <a:t>const</a:t>
                </a:r>
                <a:r>
                  <a:rPr lang="ru-RU" i="1" dirty="0">
                    <a:solidFill>
                      <a:srgbClr val="C00000"/>
                    </a:solidFill>
                  </a:rPr>
                  <a:t> </a:t>
                </a:r>
                <a:r>
                  <a:rPr lang="ru-RU" i="1" dirty="0" smtClean="0">
                    <a:solidFill>
                      <a:srgbClr val="C00000"/>
                    </a:solidFill>
                  </a:rPr>
                  <a:t> </a:t>
                </a:r>
                <a:endParaRPr lang="en-US" i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ru-RU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мгновенная </a:t>
                </a:r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</a:rPr>
                  <a:t>угловая скорость тела равна средней угловой </a:t>
                </a:r>
                <a:r>
                  <a:rPr lang="ru-RU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скорости</a:t>
                </a:r>
                <a:endParaRPr lang="en-US" sz="2400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ru-RU" i="1" dirty="0" smtClean="0">
                    <a:solidFill>
                      <a:srgbClr val="C00000"/>
                    </a:solidFill>
                  </a:rPr>
                  <a:t> ω </a:t>
                </a:r>
                <a:r>
                  <a:rPr lang="ru-RU" i="1" dirty="0">
                    <a:solidFill>
                      <a:srgbClr val="C00000"/>
                    </a:solidFill>
                  </a:rPr>
                  <a:t>= </a:t>
                </a:r>
                <a:r>
                  <a:rPr lang="ru-RU" i="1" dirty="0" err="1">
                    <a:solidFill>
                      <a:srgbClr val="C00000"/>
                    </a:solidFill>
                  </a:rPr>
                  <a:t>ω</a:t>
                </a:r>
                <a:r>
                  <a:rPr lang="ru-RU" i="1" baseline="-25000" dirty="0" err="1">
                    <a:solidFill>
                      <a:srgbClr val="C00000"/>
                    </a:solidFill>
                  </a:rPr>
                  <a:t>cp</a:t>
                </a:r>
                <a:r>
                  <a:rPr lang="ru-RU" i="1" dirty="0">
                    <a:solidFill>
                      <a:srgbClr val="C00000"/>
                    </a:solidFill>
                  </a:rPr>
                  <a:t> </a:t>
                </a:r>
                <a:r>
                  <a:rPr lang="ru-RU" i="1" dirty="0" smtClean="0">
                    <a:solidFill>
                      <a:srgbClr val="C00000"/>
                    </a:solidFill>
                  </a:rPr>
                  <a:t> </a:t>
                </a:r>
                <a:endParaRPr lang="en-US" i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ru-RU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Тангенциальные </a:t>
                </a:r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</a:rPr>
                  <a:t>ускорения </a:t>
                </a:r>
                <a:endParaRPr lang="en-US" sz="2400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ru-RU" i="1" dirty="0">
                    <a:solidFill>
                      <a:srgbClr val="C00000"/>
                    </a:solidFill>
                  </a:rPr>
                  <a:t> </a:t>
                </a:r>
                <a:r>
                  <a:rPr lang="ru-RU" i="1" dirty="0" err="1">
                    <a:solidFill>
                      <a:srgbClr val="C00000"/>
                    </a:solidFill>
                  </a:rPr>
                  <a:t>a</a:t>
                </a:r>
                <a:r>
                  <a:rPr lang="ru-RU" i="1" baseline="-25000" dirty="0" err="1">
                    <a:solidFill>
                      <a:srgbClr val="C00000"/>
                    </a:solidFill>
                  </a:rPr>
                  <a:t>τ</a:t>
                </a:r>
                <a:r>
                  <a:rPr lang="ru-RU" i="1" dirty="0">
                    <a:solidFill>
                      <a:srgbClr val="C00000"/>
                    </a:solidFill>
                  </a:rPr>
                  <a:t> = 0 </a:t>
                </a:r>
                <a:endParaRPr lang="en-US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</a:rPr>
                  <a:t>Н</a:t>
                </a:r>
                <a:r>
                  <a:rPr lang="ru-RU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ормальное </a:t>
                </a:r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</a:rPr>
                  <a:t>(центростремительное ) ускорение</a:t>
                </a:r>
                <a:r>
                  <a:rPr lang="ru-RU" sz="2400" i="1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i="1" dirty="0" err="1">
                    <a:solidFill>
                      <a:srgbClr val="C00000"/>
                    </a:solidFill>
                  </a:rPr>
                  <a:t>a</a:t>
                </a:r>
                <a:r>
                  <a:rPr lang="ru-RU" sz="2400" i="1" baseline="-25000" dirty="0" err="1">
                    <a:solidFill>
                      <a:srgbClr val="C00000"/>
                    </a:solidFill>
                  </a:rPr>
                  <a:t>n</a:t>
                </a:r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</a:rPr>
                  <a:t> какой-либо точки тела зависит от ее расстояния R до оси </a:t>
                </a:r>
                <a:r>
                  <a:rPr lang="ru-RU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вращения:</a:t>
                </a:r>
                <a:endParaRPr lang="en-US" sz="2400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ru-RU" i="1" dirty="0" smtClean="0">
                    <a:solidFill>
                      <a:srgbClr val="C00000"/>
                    </a:solidFill>
                  </a:rPr>
                  <a:t>a</a:t>
                </a:r>
                <a:r>
                  <a:rPr lang="en-US" i="1" baseline="-25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ru-RU" i="1" dirty="0">
                    <a:solidFill>
                      <a:srgbClr val="C00000"/>
                    </a:solidFill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ru-RU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(2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ru-RU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2">
                        <a:lumMod val="2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𝑅</m:t>
                    </m:r>
                  </m:oMath>
                </a14:m>
                <a:endParaRPr lang="ru-RU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88640"/>
                <a:ext cx="8856984" cy="5616624"/>
              </a:xfrm>
              <a:blipFill rotWithShape="1">
                <a:blip r:embed="rId2"/>
                <a:stretch>
                  <a:fillRect l="-1789" t="-15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0" y="5749836"/>
            <a:ext cx="9124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Вектор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ru-RU" sz="2400" i="1" baseline="-25000" dirty="0" err="1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 направлен в каждый момент времени по радиусу траектории точки к оси вращения.</a:t>
            </a:r>
          </a:p>
        </p:txBody>
      </p:sp>
    </p:spTree>
    <p:extLst>
      <p:ext uri="{BB962C8B-B14F-4D97-AF65-F5344CB8AC3E}">
        <p14:creationId xmlns:p14="http://schemas.microsoft.com/office/powerpoint/2010/main" val="169671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8489" y="548680"/>
                <a:ext cx="7885919" cy="275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40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/>
                    <a:cs typeface="Times New Roman"/>
                  </a:rPr>
                  <a:t>ε</a:t>
                </a:r>
                <a:r>
                  <a:rPr lang="ru-RU" sz="4000" i="1" dirty="0">
                    <a:solidFill>
                      <a:schemeClr val="accent1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 i="0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40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𝑑𝑡</m:t>
                            </m:r>
                            <m:r>
                              <a:rPr lang="en-US" sz="400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40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ru-RU" sz="40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l-GR" sz="40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𝜔</m:t>
                            </m:r>
                          </m:num>
                          <m:den>
                            <m:r>
                              <a:rPr lang="en-US" sz="40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000" i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  <a:p>
                <a:r>
                  <a:rPr lang="ru-RU" sz="2800" i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Угловое </a:t>
                </a:r>
                <a:r>
                  <a:rPr lang="ru-RU" sz="2800" i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ускорение</a:t>
                </a:r>
                <a:r>
                  <a:rPr lang="ru-RU" sz="2800" dirty="0">
                    <a:solidFill>
                      <a:schemeClr val="accent1">
                        <a:lumMod val="50000"/>
                      </a:schemeClr>
                    </a:solidFill>
                  </a:rPr>
                  <a:t> – величина, характеризующая быстроту изменения угловой скорости, определяется как производная угловой скорости </a:t>
                </a:r>
                <a:endParaRPr lang="ru-RU" sz="2800" i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89" y="548680"/>
                <a:ext cx="7885919" cy="2755626"/>
              </a:xfrm>
              <a:prstGeom prst="rect">
                <a:avLst/>
              </a:prstGeom>
              <a:blipFill rotWithShape="1">
                <a:blip r:embed="rId2"/>
                <a:stretch>
                  <a:fillRect l="-2784" b="-5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6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Криволинейное движение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93136" y="2924945"/>
                <a:ext cx="8843360" cy="36724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Криволинейное движение – это движение по дугам с разными радиусами.</a:t>
                </a:r>
              </a:p>
              <a:p>
                <a:pPr marL="0" indent="0">
                  <a:buNone/>
                </a:pPr>
                <a:r>
                  <a:rPr lang="ru-RU" dirty="0" smtClean="0"/>
                  <a:t>Для описания криволинейного движения траектория делится на участки с более простым видом движения – с прямолинейным (</a:t>
                </a:r>
                <a:r>
                  <a:rPr lang="en-US" dirty="0" smtClean="0"/>
                  <a:t>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ru-RU" dirty="0" smtClean="0"/>
                  <a:t>) и движением по окружности.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136" y="2924945"/>
                <a:ext cx="8843360" cy="3672408"/>
              </a:xfrm>
              <a:blipFill rotWithShape="1">
                <a:blip r:embed="rId2"/>
                <a:stretch>
                  <a:fillRect l="-1793" t="-1993" b="-38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олилиния 4"/>
          <p:cNvSpPr/>
          <p:nvPr/>
        </p:nvSpPr>
        <p:spPr>
          <a:xfrm>
            <a:off x="401782" y="1356514"/>
            <a:ext cx="8346682" cy="1234286"/>
          </a:xfrm>
          <a:custGeom>
            <a:avLst/>
            <a:gdLst>
              <a:gd name="connsiteX0" fmla="*/ 0 w 7509163"/>
              <a:gd name="connsiteY0" fmla="*/ 1234286 h 1234286"/>
              <a:gd name="connsiteX1" fmla="*/ 1648691 w 7509163"/>
              <a:gd name="connsiteY1" fmla="*/ 209050 h 1234286"/>
              <a:gd name="connsiteX2" fmla="*/ 2909454 w 7509163"/>
              <a:gd name="connsiteY2" fmla="*/ 763231 h 1234286"/>
              <a:gd name="connsiteX3" fmla="*/ 3408218 w 7509163"/>
              <a:gd name="connsiteY3" fmla="*/ 333741 h 1234286"/>
              <a:gd name="connsiteX4" fmla="*/ 3699163 w 7509163"/>
              <a:gd name="connsiteY4" fmla="*/ 638541 h 1234286"/>
              <a:gd name="connsiteX5" fmla="*/ 4225636 w 7509163"/>
              <a:gd name="connsiteY5" fmla="*/ 1231 h 1234286"/>
              <a:gd name="connsiteX6" fmla="*/ 5624945 w 7509163"/>
              <a:gd name="connsiteY6" fmla="*/ 832504 h 1234286"/>
              <a:gd name="connsiteX7" fmla="*/ 6677891 w 7509163"/>
              <a:gd name="connsiteY7" fmla="*/ 333741 h 1234286"/>
              <a:gd name="connsiteX8" fmla="*/ 7509163 w 7509163"/>
              <a:gd name="connsiteY8" fmla="*/ 763231 h 123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9163" h="1234286">
                <a:moveTo>
                  <a:pt x="0" y="1234286"/>
                </a:moveTo>
                <a:cubicBezTo>
                  <a:pt x="581891" y="760922"/>
                  <a:pt x="1163782" y="287559"/>
                  <a:pt x="1648691" y="209050"/>
                </a:cubicBezTo>
                <a:cubicBezTo>
                  <a:pt x="2133600" y="130541"/>
                  <a:pt x="2616200" y="742449"/>
                  <a:pt x="2909454" y="763231"/>
                </a:cubicBezTo>
                <a:cubicBezTo>
                  <a:pt x="3202708" y="784013"/>
                  <a:pt x="3276600" y="354523"/>
                  <a:pt x="3408218" y="333741"/>
                </a:cubicBezTo>
                <a:cubicBezTo>
                  <a:pt x="3539836" y="312959"/>
                  <a:pt x="3562927" y="693959"/>
                  <a:pt x="3699163" y="638541"/>
                </a:cubicBezTo>
                <a:cubicBezTo>
                  <a:pt x="3835399" y="583123"/>
                  <a:pt x="3904672" y="-31096"/>
                  <a:pt x="4225636" y="1231"/>
                </a:cubicBezTo>
                <a:cubicBezTo>
                  <a:pt x="4546600" y="33558"/>
                  <a:pt x="5216236" y="777086"/>
                  <a:pt x="5624945" y="832504"/>
                </a:cubicBezTo>
                <a:cubicBezTo>
                  <a:pt x="6033654" y="887922"/>
                  <a:pt x="6363855" y="345286"/>
                  <a:pt x="6677891" y="333741"/>
                </a:cubicBezTo>
                <a:cubicBezTo>
                  <a:pt x="6991927" y="322196"/>
                  <a:pt x="7250545" y="542713"/>
                  <a:pt x="7509163" y="763231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228184" y="1268760"/>
            <a:ext cx="1008112" cy="9102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07704" y="1579033"/>
            <a:ext cx="792088" cy="78924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19872" y="1640330"/>
            <a:ext cx="504056" cy="45510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388696" y="1699959"/>
            <a:ext cx="1008112" cy="9102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860032" y="1360758"/>
            <a:ext cx="504056" cy="45510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405914" y="1838150"/>
            <a:ext cx="142454" cy="15275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100993" y="1693340"/>
            <a:ext cx="206943" cy="25943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2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23528" y="404664"/>
                <a:ext cx="8496944" cy="4797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2">
                        <a:lumMod val="25000"/>
                      </a:schemeClr>
                    </a:solidFill>
                  </a:rPr>
                  <a:t>Связь </a:t>
                </a:r>
                <a:r>
                  <a:rPr lang="ru-RU" sz="3200" dirty="0">
                    <a:solidFill>
                      <a:schemeClr val="bg2">
                        <a:lumMod val="25000"/>
                      </a:schemeClr>
                    </a:solidFill>
                  </a:rPr>
                  <a:t>между линейными и угловыми величинами выражается следующими формулами: </a:t>
                </a:r>
                <a:endParaRPr lang="ru-RU" sz="3200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endParaRPr lang="ru-RU" sz="3200" i="1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r>
                  <a:rPr lang="ru-RU" sz="32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S </a:t>
                </a:r>
                <a:r>
                  <a:rPr lang="ru-RU" sz="3200" i="1" dirty="0">
                    <a:solidFill>
                      <a:schemeClr val="bg2">
                        <a:lumMod val="25000"/>
                      </a:schemeClr>
                    </a:solidFill>
                  </a:rPr>
                  <a:t>= </a:t>
                </a:r>
                <a:r>
                  <a:rPr lang="ru-RU" sz="3200" i="1" dirty="0" err="1" smtClean="0">
                    <a:solidFill>
                      <a:schemeClr val="bg2">
                        <a:lumMod val="25000"/>
                      </a:schemeClr>
                    </a:solidFill>
                  </a:rPr>
                  <a:t>R·φ</a:t>
                </a:r>
                <a:endParaRPr lang="ru-RU" sz="3200" i="1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endParaRPr lang="ru-RU" sz="3200" i="1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r>
                  <a:rPr lang="ru-RU" sz="32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υ </a:t>
                </a:r>
                <a:r>
                  <a:rPr lang="ru-RU" sz="3200" i="1" dirty="0">
                    <a:solidFill>
                      <a:schemeClr val="bg2">
                        <a:lumMod val="25000"/>
                      </a:schemeClr>
                    </a:solidFill>
                  </a:rPr>
                  <a:t>= </a:t>
                </a:r>
                <a:r>
                  <a:rPr lang="ru-RU" sz="3200" i="1" dirty="0" err="1" smtClean="0">
                    <a:solidFill>
                      <a:schemeClr val="bg2">
                        <a:lumMod val="25000"/>
                      </a:schemeClr>
                    </a:solidFill>
                  </a:rPr>
                  <a:t>ω·R</a:t>
                </a:r>
                <a:endParaRPr lang="ru-RU" sz="3200" i="1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endParaRPr lang="ru-RU" sz="3200" i="1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r>
                  <a:rPr lang="ru-RU" sz="3200" i="1" smtClean="0">
                    <a:solidFill>
                      <a:schemeClr val="bg2">
                        <a:lumMod val="25000"/>
                      </a:schemeClr>
                    </a:solidFill>
                  </a:rPr>
                  <a:t>a</a:t>
                </a:r>
                <a:r>
                  <a:rPr lang="ru-RU" sz="3200" i="1" baseline="-25000" smtClean="0">
                    <a:solidFill>
                      <a:schemeClr val="bg2">
                        <a:lumMod val="25000"/>
                      </a:schemeClr>
                    </a:solidFill>
                  </a:rPr>
                  <a:t>n</a:t>
                </a:r>
                <a:r>
                  <a:rPr lang="ru-RU" sz="3200" i="1" dirty="0">
                    <a:solidFill>
                      <a:schemeClr val="bg2">
                        <a:lumMod val="25000"/>
                      </a:schemeClr>
                    </a:solidFill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2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3200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32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=ω</a:t>
                </a:r>
                <a:r>
                  <a:rPr lang="ru-RU" sz="3200" i="1" baseline="30000" dirty="0" smtClean="0">
                    <a:solidFill>
                      <a:schemeClr val="bg2">
                        <a:lumMod val="25000"/>
                      </a:schemeClr>
                    </a:solidFill>
                  </a:rPr>
                  <a:t>2</a:t>
                </a:r>
                <a:r>
                  <a:rPr lang="ru-RU" sz="32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·R</a:t>
                </a:r>
                <a:endParaRPr lang="ru-RU" sz="3200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4664"/>
                <a:ext cx="8496944" cy="4797339"/>
              </a:xfrm>
              <a:prstGeom prst="rect">
                <a:avLst/>
              </a:prstGeom>
              <a:blipFill rotWithShape="1">
                <a:blip r:embed="rId2"/>
                <a:stretch>
                  <a:fillRect l="-1793" t="-1525" b="-10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3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87" y="116632"/>
            <a:ext cx="8928992" cy="634082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  и ускорение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криволинейном движении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711761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763688" y="2060848"/>
            <a:ext cx="1152128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44008" y="3573016"/>
            <a:ext cx="1152128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588224" y="2636912"/>
            <a:ext cx="1152128" cy="14401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63688" y="1202849"/>
                <a:ext cx="7920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202849"/>
                <a:ext cx="792088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20669" y="3657218"/>
                <a:ext cx="7920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669" y="3657218"/>
                <a:ext cx="792088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64036" y="1706905"/>
                <a:ext cx="7920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036" y="1706905"/>
                <a:ext cx="792088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>
            <a:off x="1889626" y="2060848"/>
            <a:ext cx="0" cy="39612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658753" y="2708920"/>
            <a:ext cx="0" cy="78599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6664036" y="2705792"/>
            <a:ext cx="75812" cy="8672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50534" y="5163407"/>
                <a:ext cx="80419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smtClean="0"/>
                  <a:t>- </a:t>
                </a:r>
                <a:r>
                  <a:rPr lang="ru-RU" sz="2800" dirty="0" smtClean="0"/>
                  <a:t>всегда внутрь окружности</a:t>
                </a:r>
                <a:r>
                  <a:rPr lang="en-US" sz="2800" dirty="0" smtClean="0"/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34" y="5163407"/>
                <a:ext cx="8041946" cy="707886"/>
              </a:xfrm>
              <a:prstGeom prst="rect">
                <a:avLst/>
              </a:prstGeom>
              <a:blipFill rotWithShape="1"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64036" y="2927837"/>
                <a:ext cx="7920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036" y="2927837"/>
                <a:ext cx="792088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16713" y="2655294"/>
                <a:ext cx="7920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713" y="2655294"/>
                <a:ext cx="792088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46579" y="2212311"/>
                <a:ext cx="7920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579" y="2212311"/>
                <a:ext cx="792088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39069" y="4455521"/>
                <a:ext cx="80419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4000" b="0" i="1" smtClean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smtClean="0"/>
                  <a:t>- </a:t>
                </a:r>
                <a:r>
                  <a:rPr lang="ru-RU" sz="2800" dirty="0" smtClean="0"/>
                  <a:t>всегда по касательной к траектории</a:t>
                </a:r>
                <a:endParaRPr lang="ru-RU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69" y="4455521"/>
                <a:ext cx="8041946" cy="707886"/>
              </a:xfrm>
              <a:prstGeom prst="rect">
                <a:avLst/>
              </a:prstGeom>
              <a:blipFill rotWithShape="1">
                <a:blip r:embed="rId10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6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94615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Равномерное движение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по окружности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9" y="2084918"/>
            <a:ext cx="2498725" cy="333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9" y="2410884"/>
            <a:ext cx="3216275" cy="26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2755901"/>
            <a:ext cx="2897188" cy="173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1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13" y="226484"/>
            <a:ext cx="8229600" cy="94614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Равномерное движение по окружности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3439" y="1316567"/>
            <a:ext cx="4105275" cy="3251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</a:rPr>
              <a:t>такое движение, при котором тело поворачивается на </a:t>
            </a:r>
            <a:r>
              <a:rPr lang="ru-RU" altLang="ru-RU" sz="2400" u="sng" smtClean="0">
                <a:latin typeface="Times New Roman" pitchFamily="18" charset="0"/>
              </a:rPr>
              <a:t>одинаковые углы</a:t>
            </a:r>
            <a:r>
              <a:rPr lang="ru-RU" altLang="ru-RU" sz="2400" smtClean="0">
                <a:latin typeface="Times New Roman" pitchFamily="18" charset="0"/>
              </a:rPr>
              <a:t> за равные промежутки времени.</a:t>
            </a:r>
          </a:p>
        </p:txBody>
      </p:sp>
      <p:sp>
        <p:nvSpPr>
          <p:cNvPr id="4" name="Овал 3"/>
          <p:cNvSpPr/>
          <p:nvPr/>
        </p:nvSpPr>
        <p:spPr>
          <a:xfrm>
            <a:off x="641351" y="1509185"/>
            <a:ext cx="3529013" cy="439631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269284" y="1301767"/>
            <a:ext cx="348625" cy="42616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443164" y="1515533"/>
            <a:ext cx="7778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17198" y="1028733"/>
            <a:ext cx="376578" cy="533480"/>
          </a:xfrm>
          <a:prstGeom prst="rect">
            <a:avLst/>
          </a:prstGeom>
          <a:blipFill rotWithShape="1">
            <a:blip r:embed="rId2" cstate="print"/>
            <a:stretch>
              <a:fillRect t="-18462" r="-25806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803650" y="2317751"/>
            <a:ext cx="623888" cy="8868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16131" y="2494947"/>
            <a:ext cx="376578" cy="533480"/>
          </a:xfrm>
          <a:prstGeom prst="rect">
            <a:avLst/>
          </a:prstGeom>
          <a:blipFill rotWithShape="1">
            <a:blip r:embed="rId3" cstate="print"/>
            <a:stretch>
              <a:fillRect t="-18182" r="-27419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563939" y="4720167"/>
            <a:ext cx="439737" cy="958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35713" y="5058809"/>
            <a:ext cx="376578" cy="533480"/>
          </a:xfrm>
          <a:prstGeom prst="rect">
            <a:avLst/>
          </a:prstGeom>
          <a:blipFill rotWithShape="1">
            <a:blip r:embed="rId4" cstate="print"/>
            <a:stretch>
              <a:fillRect t="-18182" r="-25806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900114" y="1562101"/>
            <a:ext cx="503237" cy="9546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32918" y="5906157"/>
            <a:ext cx="376578" cy="533480"/>
          </a:xfrm>
          <a:prstGeom prst="rect">
            <a:avLst/>
          </a:prstGeom>
          <a:blipFill rotWithShape="1">
            <a:blip r:embed="rId5" cstate="print"/>
            <a:stretch>
              <a:fillRect t="-18462" r="-27419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423863" y="3854451"/>
            <a:ext cx="476250" cy="10392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3608" y="4361011"/>
            <a:ext cx="376578" cy="533480"/>
          </a:xfrm>
          <a:prstGeom prst="rect">
            <a:avLst/>
          </a:prstGeom>
          <a:blipFill rotWithShape="1">
            <a:blip r:embed="rId6" cstate="print"/>
            <a:stretch>
              <a:fillRect t="-18462" r="-27419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692276" y="5905500"/>
            <a:ext cx="9175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6040" y="1562213"/>
            <a:ext cx="376578" cy="533480"/>
          </a:xfrm>
          <a:prstGeom prst="rect">
            <a:avLst/>
          </a:prstGeom>
          <a:blipFill rotWithShape="1">
            <a:blip r:embed="rId7" cstate="print"/>
            <a:stretch>
              <a:fillRect t="-18182" r="-27869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8" name="Овал 17"/>
          <p:cNvSpPr/>
          <p:nvPr/>
        </p:nvSpPr>
        <p:spPr>
          <a:xfrm>
            <a:off x="822326" y="1604433"/>
            <a:ext cx="3167063" cy="422486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2406650" y="1604434"/>
            <a:ext cx="0" cy="21124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8" idx="2"/>
          </p:cNvCxnSpPr>
          <p:nvPr/>
        </p:nvCxnSpPr>
        <p:spPr>
          <a:xfrm>
            <a:off x="822326" y="3716867"/>
            <a:ext cx="15843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2408239" y="3716868"/>
            <a:ext cx="1587" cy="21124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405064" y="3716867"/>
            <a:ext cx="15843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1" y="2755900"/>
            <a:ext cx="1446213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4887">
            <a:off x="1989138" y="1153584"/>
            <a:ext cx="792162" cy="101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 rot="-2727384">
            <a:off x="1259543" y="2587110"/>
            <a:ext cx="1046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3 месяца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 rot="2700000">
            <a:off x="2555737" y="2584992"/>
            <a:ext cx="1046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3 месяца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 rot="-8100000">
            <a:off x="1258749" y="4487877"/>
            <a:ext cx="1046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3 месяца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 rot="8100000">
            <a:off x="2554149" y="4485759"/>
            <a:ext cx="1046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3 месяца</a:t>
            </a:r>
          </a:p>
        </p:txBody>
      </p:sp>
      <p:sp>
        <p:nvSpPr>
          <p:cNvPr id="40" name="Объект 2"/>
          <p:cNvSpPr txBox="1">
            <a:spLocks/>
          </p:cNvSpPr>
          <p:nvPr/>
        </p:nvSpPr>
        <p:spPr bwMode="auto">
          <a:xfrm>
            <a:off x="4379913" y="4313767"/>
            <a:ext cx="4475162" cy="131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Модуль скорости и ускорения остается постоянным.</a:t>
            </a:r>
          </a:p>
        </p:txBody>
      </p:sp>
      <p:sp>
        <p:nvSpPr>
          <p:cNvPr id="21" name="Выгнутая вправо стрелка 20"/>
          <p:cNvSpPr/>
          <p:nvPr/>
        </p:nvSpPr>
        <p:spPr>
          <a:xfrm>
            <a:off x="8551863" y="778934"/>
            <a:ext cx="457200" cy="17166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8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96 -0.00741 C 0.09844 -0.00771 0.17657 0.12897 0.17657 0.2996 C 0.17657 0.46992 0.09844 0.60815 0.00296 0.60784 C -0.0927 0.60784 -0.1698 0.46961 -0.1698 0.29929 C -0.16997 0.12897 -0.0927 -0.00771 0.00296 -0.00741 Z " pathEditMode="relative" rAng="0" ptsTypes="fffff">
                                      <p:cBhvr>
                                        <p:cTn id="18" dur="8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3076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1 2.56949E-6 C 0.10139 2.56949E-6 0.18923 0.14206 0.18923 0.31779 C 0.18923 0.49289 0.10139 0.63588 -0.00591 0.63588 C -0.11337 0.63588 -0.20035 0.49289 -0.20035 0.31779 C -0.20035 0.14206 -0.11337 2.56949E-6 -0.00591 2.56949E-6 Z " pathEditMode="relative" rAng="0" ptsTypes="fffff">
                                      <p:cBhvr>
                                        <p:cTn id="9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31779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8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1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1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9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3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8" grpId="0" animBg="1"/>
      <p:bldP spid="18" grpId="1" animBg="1"/>
      <p:bldP spid="32" grpId="0"/>
      <p:bldP spid="32" grpId="1"/>
      <p:bldP spid="33" grpId="0"/>
      <p:bldP spid="33" grpId="1"/>
      <p:bldP spid="36" grpId="0"/>
      <p:bldP spid="36" grpId="1"/>
      <p:bldP spid="37" grpId="0"/>
      <p:bldP spid="37" grpId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00945"/>
            <a:ext cx="8712968" cy="1080119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>
                <a:solidFill>
                  <a:schemeClr val="bg2">
                    <a:lumMod val="25000"/>
                  </a:schemeClr>
                </a:solidFill>
              </a:rPr>
              <a:t>Движение по окружности является простейшим примером криволинейного движения.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 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597655" y="1448666"/>
            <a:ext cx="3384376" cy="338437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5915" y="1786105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характеристики: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>
            <a:endCxn id="4" idx="6"/>
          </p:cNvCxnSpPr>
          <p:nvPr/>
        </p:nvCxnSpPr>
        <p:spPr>
          <a:xfrm>
            <a:off x="7289843" y="3140854"/>
            <a:ext cx="1692188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12360" y="328498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</a:rPr>
              <a:t>R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5915" y="2395669"/>
                <a:ext cx="5313544" cy="2301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R</a:t>
                </a:r>
                <a:r>
                  <a:rPr lang="ru-RU" sz="28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- </a:t>
                </a:r>
                <a:r>
                  <a:rPr lang="ru-RU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радиус окружности (</a:t>
                </a:r>
                <a:r>
                  <a:rPr lang="ru-RU" sz="28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м</a:t>
                </a:r>
                <a:r>
                  <a:rPr lang="ru-RU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)</a:t>
                </a:r>
                <a:endParaRPr lang="en-US" sz="2800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l  - </a:t>
                </a:r>
                <a:r>
                  <a:rPr lang="ru-RU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длина дуги – путь </a:t>
                </a:r>
                <a:r>
                  <a:rPr lang="ru-RU" sz="2800" dirty="0">
                    <a:solidFill>
                      <a:schemeClr val="bg2">
                        <a:lumMod val="25000"/>
                      </a:schemeClr>
                    </a:solidFill>
                  </a:rPr>
                  <a:t>(</a:t>
                </a:r>
                <a:r>
                  <a:rPr lang="ru-RU" sz="2800" i="1" dirty="0">
                    <a:solidFill>
                      <a:schemeClr val="bg2">
                        <a:lumMod val="25000"/>
                      </a:schemeClr>
                    </a:solidFill>
                  </a:rPr>
                  <a:t>м</a:t>
                </a:r>
                <a:r>
                  <a:rPr lang="ru-RU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ru-RU" sz="28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-  </a:t>
                </a:r>
                <a:r>
                  <a:rPr lang="ru-RU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хорда</a:t>
                </a:r>
                <a:r>
                  <a:rPr lang="ru-RU" sz="28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– </a:t>
                </a:r>
                <a:r>
                  <a:rPr lang="ru-RU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перемещение </a:t>
                </a:r>
                <a:r>
                  <a:rPr lang="ru-RU" sz="2800" dirty="0">
                    <a:solidFill>
                      <a:schemeClr val="bg2">
                        <a:lumMod val="25000"/>
                      </a:schemeClr>
                    </a:solidFill>
                  </a:rPr>
                  <a:t>(</a:t>
                </a:r>
                <a:r>
                  <a:rPr lang="ru-RU" sz="2800" i="1" dirty="0">
                    <a:solidFill>
                      <a:schemeClr val="bg2">
                        <a:lumMod val="25000"/>
                      </a:schemeClr>
                    </a:solidFill>
                  </a:rPr>
                  <a:t>м</a:t>
                </a:r>
                <a:r>
                  <a:rPr lang="ru-RU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)</a:t>
                </a:r>
              </a:p>
              <a:p>
                <a:r>
                  <a:rPr lang="el-GR" sz="28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φ</a:t>
                </a:r>
                <a:r>
                  <a:rPr lang="ru-RU" sz="28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- </a:t>
                </a:r>
                <a:r>
                  <a:rPr lang="ru-RU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угол поворота – угловое перемещение (</a:t>
                </a:r>
                <a:r>
                  <a:rPr lang="ru-RU" sz="28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рад</a:t>
                </a:r>
                <a:r>
                  <a:rPr lang="ru-RU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)</a:t>
                </a:r>
                <a:endParaRPr lang="ru-RU" sz="2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5" y="2395669"/>
                <a:ext cx="5313544" cy="2301849"/>
              </a:xfrm>
              <a:prstGeom prst="rect">
                <a:avLst/>
              </a:prstGeom>
              <a:blipFill rotWithShape="1">
                <a:blip r:embed="rId2"/>
                <a:stretch>
                  <a:fillRect l="-2294" t="-2646"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/>
          <p:nvPr/>
        </p:nvCxnSpPr>
        <p:spPr>
          <a:xfrm flipV="1">
            <a:off x="7289843" y="1786105"/>
            <a:ext cx="1026573" cy="1381294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39944" y="158605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</a:rPr>
              <a:t>l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Дуга 14"/>
          <p:cNvSpPr/>
          <p:nvPr/>
        </p:nvSpPr>
        <p:spPr>
          <a:xfrm rot="16200000">
            <a:off x="5979175" y="2073449"/>
            <a:ext cx="1557754" cy="1388535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910023" y="308445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193275" y="171409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940152" y="2476752"/>
            <a:ext cx="123632" cy="1601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063784" y="2556832"/>
            <a:ext cx="236408" cy="800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Дуга 29"/>
          <p:cNvSpPr/>
          <p:nvPr/>
        </p:nvSpPr>
        <p:spPr>
          <a:xfrm>
            <a:off x="7393952" y="2476751"/>
            <a:ext cx="836815" cy="134064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668344" y="2582624"/>
            <a:ext cx="467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i="1" dirty="0" smtClean="0">
                <a:solidFill>
                  <a:schemeClr val="bg2">
                    <a:lumMod val="25000"/>
                  </a:schemeClr>
                </a:solidFill>
              </a:rPr>
              <a:t>φ</a:t>
            </a:r>
            <a:endParaRPr lang="ru-RU" sz="3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8265283" y="1770493"/>
            <a:ext cx="716748" cy="13703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230767" y="2204864"/>
                <a:ext cx="409177" cy="647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ru-RU" sz="3200" i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767" y="2204864"/>
                <a:ext cx="409177" cy="6478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1361979" y="33505"/>
            <a:ext cx="7642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по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окружности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41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8" grpId="0"/>
      <p:bldP spid="14" grpId="0"/>
      <p:bldP spid="15" grpId="0" animBg="1"/>
      <p:bldP spid="19" grpId="0" animBg="1"/>
      <p:bldP spid="19" grpId="1" animBg="1"/>
      <p:bldP spid="20" grpId="0" animBg="1"/>
      <p:bldP spid="30" grpId="0" animBg="1"/>
      <p:bldP spid="31" grpId="0"/>
      <p:bldP spid="3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3350" y="173567"/>
            <a:ext cx="6275388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Период обращения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35426" y="1816100"/>
            <a:ext cx="43211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Период обращения (</a:t>
            </a:r>
            <a:r>
              <a:rPr lang="en-US" altLang="ru-RU" sz="2800" b="1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ru-RU" sz="28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— это время, за которое тело совершает полный оборот.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36134"/>
            <a:ext cx="2636838" cy="488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вал 16"/>
          <p:cNvSpPr/>
          <p:nvPr/>
        </p:nvSpPr>
        <p:spPr>
          <a:xfrm>
            <a:off x="822326" y="1604433"/>
            <a:ext cx="3167063" cy="422486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1" y="2755900"/>
            <a:ext cx="1446213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4887">
            <a:off x="1989138" y="1153584"/>
            <a:ext cx="792162" cy="101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Прямоугольник 1"/>
          <p:cNvSpPr>
            <a:spLocks noChangeArrowheads="1"/>
          </p:cNvSpPr>
          <p:nvPr/>
        </p:nvSpPr>
        <p:spPr bwMode="auto">
          <a:xfrm>
            <a:off x="8243888" y="2872318"/>
            <a:ext cx="8130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>
                <a:latin typeface="Tahoma" pitchFamily="34" charset="0"/>
              </a:rPr>
              <a:t>(с).</a:t>
            </a:r>
            <a:endParaRPr lang="ru-RU" altLang="ru-RU" sz="3200"/>
          </a:p>
        </p:txBody>
      </p:sp>
    </p:spTree>
    <p:extLst>
      <p:ext uri="{BB962C8B-B14F-4D97-AF65-F5344CB8AC3E}">
        <p14:creationId xmlns:p14="http://schemas.microsoft.com/office/powerpoint/2010/main" val="193935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296 -0.00741 C 0.09844 -0.00771 0.17657 0.12897 0.17657 0.2996 C 0.17657 0.46992 0.09844 0.60815 0.00296 0.60784 C -0.0927 0.60784 -0.1698 0.46961 -0.1698 0.29929 C -0.16997 0.12897 -0.0927 -0.00771 0.00296 -0.00741 Z " pathEditMode="relative" rAng="0" ptsTypes="fffff">
                                      <p:cBhvr>
                                        <p:cTn id="18" dur="6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307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17" grpId="1" animBg="1"/>
      <p:bldP spid="1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0" y="2667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Частота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обращения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altLang="ru-RU" smtClean="0"/>
              <a:t>   </a:t>
            </a:r>
            <a:r>
              <a:rPr lang="ru-RU" altLang="ru-RU" b="1" i="1" smtClean="0"/>
              <a:t>Частотой обращения            </a:t>
            </a:r>
            <a:r>
              <a:rPr lang="ru-RU" altLang="ru-RU" smtClean="0"/>
              <a:t>называют число оборотов по окружности в единицу времени</a:t>
            </a:r>
            <a:r>
              <a:rPr lang="ru-RU" altLang="ru-RU" smtClean="0">
                <a:latin typeface="Tahoma" pitchFamily="34" charset="0"/>
              </a:rPr>
              <a:t> (об</a:t>
            </a:r>
            <a:r>
              <a:rPr lang="en-US" altLang="ru-RU" smtClean="0">
                <a:latin typeface="Tahoma" pitchFamily="34" charset="0"/>
              </a:rPr>
              <a:t>/</a:t>
            </a:r>
            <a:r>
              <a:rPr lang="ru-RU" altLang="ru-RU" smtClean="0">
                <a:latin typeface="Tahoma" pitchFamily="34" charset="0"/>
              </a:rPr>
              <a:t>с).</a:t>
            </a:r>
            <a:endParaRPr lang="ru-RU" altLang="ru-RU" smtClean="0"/>
          </a:p>
          <a:p>
            <a:pPr>
              <a:buFont typeface="Arial" charset="0"/>
              <a:buNone/>
            </a:pPr>
            <a:endParaRPr lang="ru-RU" altLang="ru-RU" smtClean="0"/>
          </a:p>
          <a:p>
            <a:pPr>
              <a:buFont typeface="Arial" charset="0"/>
              <a:buNone/>
            </a:pPr>
            <a:endParaRPr lang="ru-RU" altLang="ru-RU" smtClean="0"/>
          </a:p>
        </p:txBody>
      </p:sp>
      <p:grpSp>
        <p:nvGrpSpPr>
          <p:cNvPr id="12292" name="Group 19"/>
          <p:cNvGrpSpPr>
            <a:grpSpLocks/>
          </p:cNvGrpSpPr>
          <p:nvPr/>
        </p:nvGrpSpPr>
        <p:grpSpPr bwMode="auto">
          <a:xfrm>
            <a:off x="4932364" y="1409700"/>
            <a:ext cx="1398587" cy="1058333"/>
            <a:chOff x="2230" y="2974"/>
            <a:chExt cx="1175" cy="666"/>
          </a:xfrm>
        </p:grpSpPr>
        <p:graphicFrame>
          <p:nvGraphicFramePr>
            <p:cNvPr id="12297" name="Object 13"/>
            <p:cNvGraphicFramePr>
              <a:graphicFrameLocks noChangeAspect="1"/>
            </p:cNvGraphicFramePr>
            <p:nvPr/>
          </p:nvGraphicFramePr>
          <p:xfrm>
            <a:off x="2230" y="2974"/>
            <a:ext cx="485" cy="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Формула" r:id="rId3" imgW="126835" imgH="139518" progId="Equation.3">
                    <p:embed/>
                  </p:oleObj>
                </mc:Choice>
                <mc:Fallback>
                  <p:oleObj name="Формула" r:id="rId3" imgW="126835" imgH="1395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0" y="2974"/>
                          <a:ext cx="485" cy="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8" name="Rectangle 17"/>
            <p:cNvSpPr>
              <a:spLocks noChangeArrowheads="1"/>
            </p:cNvSpPr>
            <p:nvPr/>
          </p:nvSpPr>
          <p:spPr bwMode="auto">
            <a:xfrm>
              <a:off x="3103" y="3113"/>
              <a:ext cx="3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ru-RU" altLang="ru-R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924301" y="3862917"/>
            <a:ext cx="1814513" cy="1750483"/>
            <a:chOff x="2653" y="2840"/>
            <a:chExt cx="1143" cy="827"/>
          </a:xfrm>
        </p:grpSpPr>
        <p:graphicFrame>
          <p:nvGraphicFramePr>
            <p:cNvPr id="12294" name="Object 13"/>
            <p:cNvGraphicFramePr>
              <a:graphicFrameLocks noChangeAspect="1"/>
            </p:cNvGraphicFramePr>
            <p:nvPr/>
          </p:nvGraphicFramePr>
          <p:xfrm>
            <a:off x="2653" y="2976"/>
            <a:ext cx="485" cy="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Формула" r:id="rId5" imgW="126835" imgH="139518" progId="Equation.3">
                    <p:embed/>
                  </p:oleObj>
                </mc:Choice>
                <mc:Fallback>
                  <p:oleObj name="Формула" r:id="rId5" imgW="126835" imgH="1395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3" y="2976"/>
                          <a:ext cx="485" cy="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5" name="Object 12"/>
            <p:cNvGraphicFramePr>
              <a:graphicFrameLocks noChangeAspect="1"/>
            </p:cNvGraphicFramePr>
            <p:nvPr/>
          </p:nvGraphicFramePr>
          <p:xfrm>
            <a:off x="3470" y="2840"/>
            <a:ext cx="326" cy="8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Формула" r:id="rId6" imgW="190417" imgH="393529" progId="Equation.3">
                    <p:embed/>
                  </p:oleObj>
                </mc:Choice>
                <mc:Fallback>
                  <p:oleObj name="Формула" r:id="rId6" imgW="190417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0" y="2840"/>
                          <a:ext cx="326" cy="8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6" name="Rectangle 17"/>
            <p:cNvSpPr>
              <a:spLocks noChangeArrowheads="1"/>
            </p:cNvSpPr>
            <p:nvPr/>
          </p:nvSpPr>
          <p:spPr bwMode="auto">
            <a:xfrm>
              <a:off x="3103" y="3113"/>
              <a:ext cx="30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3200">
                  <a:solidFill>
                    <a:srgbClr val="000000"/>
                  </a:solidFill>
                  <a:latin typeface="Tahoma" pitchFamily="34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851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Линейная и угловая скорости</a:t>
            </a:r>
            <a:endParaRPr lang="ru-RU" sz="4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3212976"/>
                <a:ext cx="8352928" cy="1002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4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υ</a:t>
                </a:r>
                <a:r>
                  <a:rPr lang="ru-RU" sz="4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=</a:t>
                </a:r>
                <a:r>
                  <a:rPr lang="ru-RU" sz="4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40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m:t>2</m:t>
                        </m:r>
                        <m:r>
                          <a:rPr lang="ru-RU" sz="40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40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num>
                      <m:den>
                        <m:r>
                          <a:rPr lang="en-US" sz="40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ru-RU" sz="4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- </a:t>
                </a:r>
                <a:r>
                  <a:rPr lang="ru-RU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линейная скорость (</a:t>
                </a:r>
                <a:r>
                  <a:rPr lang="ru-RU" sz="28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м/с</a:t>
                </a:r>
                <a:r>
                  <a:rPr lang="ru-RU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)</a:t>
                </a:r>
                <a:r>
                  <a:rPr lang="en-US" sz="4000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endParaRPr lang="ru-RU" sz="4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212976"/>
                <a:ext cx="8352928" cy="1002775"/>
              </a:xfrm>
              <a:prstGeom prst="rect">
                <a:avLst/>
              </a:prstGeom>
              <a:blipFill rotWithShape="1">
                <a:blip r:embed="rId2"/>
                <a:stretch>
                  <a:fillRect l="-2555" b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4365104"/>
                <a:ext cx="8352928" cy="1002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4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ω</a:t>
                </a:r>
                <a:r>
                  <a:rPr lang="ru-RU" sz="4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4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𝜑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=</a:t>
                </a:r>
                <a:r>
                  <a:rPr lang="ru-RU" sz="4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40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m:t>2</m:t>
                        </m:r>
                        <m:r>
                          <a:rPr lang="ru-RU" sz="40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ru-RU" sz="4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- </a:t>
                </a:r>
                <a:r>
                  <a:rPr lang="ru-RU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угловая  скорость  ( </a:t>
                </a:r>
                <a:r>
                  <a:rPr lang="ru-RU" sz="28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рад/с</a:t>
                </a:r>
                <a:r>
                  <a:rPr lang="ru-RU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)</a:t>
                </a:r>
                <a:r>
                  <a:rPr lang="en-US" sz="4000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endParaRPr lang="ru-RU" sz="4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365104"/>
                <a:ext cx="8352928" cy="1002775"/>
              </a:xfrm>
              <a:prstGeom prst="rect">
                <a:avLst/>
              </a:prstGeom>
              <a:blipFill rotWithShape="1">
                <a:blip r:embed="rId3"/>
                <a:stretch>
                  <a:fillRect l="-2555" b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77563" y="5517232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i="1" dirty="0">
                <a:solidFill>
                  <a:schemeClr val="bg2">
                    <a:lumMod val="25000"/>
                  </a:schemeClr>
                </a:solidFill>
              </a:rPr>
              <a:t>υ</a:t>
            </a:r>
            <a:r>
              <a:rPr lang="ru-RU" sz="40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=</a:t>
            </a:r>
            <a:r>
              <a:rPr lang="el-GR" sz="40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4000" i="1" dirty="0" smtClean="0">
                <a:solidFill>
                  <a:schemeClr val="bg2">
                    <a:lumMod val="25000"/>
                  </a:schemeClr>
                </a:solidFill>
              </a:rPr>
              <a:t>ω</a:t>
            </a:r>
            <a:r>
              <a:rPr lang="en-US" sz="4000" i="1" dirty="0" smtClean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2182" y="1196752"/>
                <a:ext cx="850628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ea typeface="Cambria Math"/>
                      </a:rPr>
                      <m:t> −длина окружности −путь, </m:t>
                    </m:r>
                    <m:r>
                      <a:rPr lang="ru-RU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ea typeface="Cambria Math"/>
                      </a:rPr>
                      <m:t>который проходит точка за полный оборот </m:t>
                    </m:r>
                  </m:oMath>
                </a14:m>
                <a:endParaRPr lang="ru-RU" sz="2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82" y="1196752"/>
                <a:ext cx="8506281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505" t="-63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50848" y="2420888"/>
                <a:ext cx="87305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8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ea typeface="Cambria Math"/>
                      </a:rPr>
                      <m:t> −</m:t>
                    </m:r>
                    <m:r>
                      <a:rPr lang="ru-RU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ea typeface="Cambria Math"/>
                      </a:rPr>
                      <m:t>угловое перемещение за один период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48" y="2420888"/>
                <a:ext cx="8730512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466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81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805</Words>
  <Application>Microsoft Office PowerPoint</Application>
  <PresentationFormat>Экран (4:3)</PresentationFormat>
  <Paragraphs>139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Формула</vt:lpstr>
      <vt:lpstr>Кинематика вращательного движения</vt:lpstr>
      <vt:lpstr>Криволинейное движение</vt:lpstr>
      <vt:lpstr>Скорость  и ускорение  при криволинейном движении</vt:lpstr>
      <vt:lpstr>Равномерное движение по окружности</vt:lpstr>
      <vt:lpstr>Равномерное движение по окружности</vt:lpstr>
      <vt:lpstr>Презентация PowerPoint</vt:lpstr>
      <vt:lpstr>Период обращения</vt:lpstr>
      <vt:lpstr>Частота обращения</vt:lpstr>
      <vt:lpstr>Линейная и угловая скорости</vt:lpstr>
      <vt:lpstr>Равномерное движение по окружности</vt:lpstr>
      <vt:lpstr>Направление вектора скорости</vt:lpstr>
      <vt:lpstr>Ускорение при движении по окружности</vt:lpstr>
      <vt:lpstr>Презентация PowerPoint</vt:lpstr>
      <vt:lpstr>Формула центростремительного ускорения</vt:lpstr>
      <vt:lpstr>Презентация PowerPoint</vt:lpstr>
      <vt:lpstr>Уравнение движения тела по окружности</vt:lpstr>
      <vt:lpstr>Вращательное движение абсолютно твердого тела вокруг неподвижной оси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Криволинейное движение. Движение по окружности.</dc:title>
  <dc:creator>Mama</dc:creator>
  <cp:lastModifiedBy>112</cp:lastModifiedBy>
  <cp:revision>49</cp:revision>
  <dcterms:created xsi:type="dcterms:W3CDTF">2016-10-03T05:54:01Z</dcterms:created>
  <dcterms:modified xsi:type="dcterms:W3CDTF">2021-09-10T10:04:53Z</dcterms:modified>
</cp:coreProperties>
</file>